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5" r:id="rId4"/>
    <p:sldId id="259" r:id="rId5"/>
    <p:sldId id="270" r:id="rId6"/>
    <p:sldId id="271" r:id="rId7"/>
    <p:sldId id="269" r:id="rId8"/>
    <p:sldId id="272" r:id="rId9"/>
    <p:sldId id="262" r:id="rId10"/>
    <p:sldId id="263" r:id="rId11"/>
    <p:sldId id="264" r:id="rId12"/>
    <p:sldId id="265" r:id="rId13"/>
    <p:sldId id="266" r:id="rId14"/>
    <p:sldId id="267" r:id="rId15"/>
    <p:sldId id="273" r:id="rId16"/>
    <p:sldId id="274" r:id="rId17"/>
    <p:sldId id="276" r:id="rId18"/>
    <p:sldId id="26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353" autoAdjust="0"/>
    <p:restoredTop sz="94660"/>
  </p:normalViewPr>
  <p:slideViewPr>
    <p:cSldViewPr>
      <p:cViewPr varScale="1">
        <p:scale>
          <a:sx n="69" d="100"/>
          <a:sy n="69" d="100"/>
        </p:scale>
        <p:origin x="-1344"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B04EF4F-C1A4-419E-870E-49DE04C1A217}" type="datetimeFigureOut">
              <a:rPr lang="en-US" smtClean="0"/>
              <a:pPr/>
              <a:t>7/24/2012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04EF4F-C1A4-419E-870E-49DE04C1A217}" type="datetimeFigureOut">
              <a:rPr lang="en-US" smtClean="0"/>
              <a:pPr/>
              <a:t>7/24/2012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4EF4F-C1A4-419E-870E-49DE04C1A217}" type="datetimeFigureOut">
              <a:rPr lang="en-US" smtClean="0"/>
              <a:pPr/>
              <a:t>7/24/2012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B04EF4F-C1A4-419E-870E-49DE04C1A217}" type="datetimeFigureOut">
              <a:rPr lang="en-US" smtClean="0"/>
              <a:pPr/>
              <a:t>7/24/2012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B04EF4F-C1A4-419E-870E-49DE04C1A217}" type="datetimeFigureOut">
              <a:rPr lang="en-US" smtClean="0"/>
              <a:pPr/>
              <a:t>7/24/2012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B04EF4F-C1A4-419E-870E-49DE04C1A217}" type="datetimeFigureOut">
              <a:rPr lang="en-US" smtClean="0"/>
              <a:pPr/>
              <a:t>7/24/2012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04EF4F-C1A4-419E-870E-49DE04C1A217}" type="datetimeFigureOut">
              <a:rPr lang="en-US" smtClean="0"/>
              <a:pPr/>
              <a:t>7/24/2012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04EF4F-C1A4-419E-870E-49DE04C1A217}" type="datetimeFigureOut">
              <a:rPr lang="en-US" smtClean="0"/>
              <a:pPr/>
              <a:t>7/24/2012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04EF4F-C1A4-419E-870E-49DE04C1A217}" type="datetimeFigureOut">
              <a:rPr lang="en-US" smtClean="0"/>
              <a:pPr/>
              <a:t>7/24/2012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04EF4F-C1A4-419E-870E-49DE04C1A217}" type="datetimeFigureOut">
              <a:rPr lang="en-US" smtClean="0"/>
              <a:pPr/>
              <a:t>7/24/2012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04EF4F-C1A4-419E-870E-49DE04C1A217}" type="datetimeFigureOut">
              <a:rPr lang="en-US" smtClean="0"/>
              <a:pPr/>
              <a:t>7/24/2012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BEB5D9-B44E-467E-978F-0AF2A63990E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04EF4F-C1A4-419E-870E-49DE04C1A217}" type="datetimeFigureOut">
              <a:rPr lang="en-US" smtClean="0"/>
              <a:pPr/>
              <a:t>7/24/2012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BEB5D9-B44E-467E-978F-0AF2A63990E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8400"/>
            <a:ext cx="8229600" cy="1676400"/>
          </a:xfrm>
        </p:spPr>
        <p:txBody>
          <a:bodyPr>
            <a:noAutofit/>
          </a:bodyPr>
          <a:lstStyle/>
          <a:p>
            <a:r>
              <a:rPr lang="en-US" sz="3600" dirty="0">
                <a:solidFill>
                  <a:srgbClr val="FF0000"/>
                </a:solidFill>
              </a:rPr>
              <a:t>Challenges In Indian Higher Education System</a:t>
            </a:r>
          </a:p>
        </p:txBody>
      </p:sp>
      <p:sp>
        <p:nvSpPr>
          <p:cNvPr id="3" name="Content Placeholder 2"/>
          <p:cNvSpPr>
            <a:spLocks noGrp="1"/>
          </p:cNvSpPr>
          <p:nvPr>
            <p:ph idx="1"/>
          </p:nvPr>
        </p:nvSpPr>
        <p:spPr>
          <a:xfrm>
            <a:off x="533400" y="228601"/>
            <a:ext cx="8229600" cy="2438400"/>
          </a:xfrm>
        </p:spPr>
        <p:txBody>
          <a:bodyPr/>
          <a:lstStyle/>
          <a:p>
            <a:pPr algn="ctr">
              <a:buNone/>
            </a:pPr>
            <a:r>
              <a:rPr lang="en-US" sz="2800" dirty="0"/>
              <a:t>“</a:t>
            </a:r>
            <a:r>
              <a:rPr lang="en-US" sz="2800" b="1" dirty="0"/>
              <a:t>GO GLOBAL E</a:t>
            </a:r>
            <a:r>
              <a:rPr lang="en-US" sz="2800" b="1" baseline="30000" dirty="0"/>
              <a:t>3 </a:t>
            </a:r>
            <a:r>
              <a:rPr lang="en-US" sz="2800" b="1" dirty="0"/>
              <a:t>– Changes and Challenges in </a:t>
            </a:r>
            <a:endParaRPr lang="en-US" sz="2800" dirty="0"/>
          </a:p>
          <a:p>
            <a:pPr algn="ctr">
              <a:buNone/>
            </a:pPr>
            <a:r>
              <a:rPr lang="en-US" sz="2800" b="1" dirty="0"/>
              <a:t>EDUCATION</a:t>
            </a:r>
            <a:r>
              <a:rPr lang="en-US" sz="2800" dirty="0"/>
              <a:t>, </a:t>
            </a:r>
            <a:r>
              <a:rPr lang="en-US" sz="2800" b="1" dirty="0"/>
              <a:t>EMPLOYMENT </a:t>
            </a:r>
            <a:r>
              <a:rPr lang="en-US" sz="2800" b="1" dirty="0" smtClean="0"/>
              <a:t> &amp;</a:t>
            </a:r>
            <a:r>
              <a:rPr lang="en-US" sz="2800" b="1" dirty="0"/>
              <a:t> ENTREPRENEURSHIP”</a:t>
            </a:r>
            <a:endParaRPr lang="en-US" sz="2800" dirty="0"/>
          </a:p>
          <a:p>
            <a:pPr algn="ctr">
              <a:buNone/>
            </a:pPr>
            <a:r>
              <a:rPr lang="en-US" dirty="0" smtClean="0"/>
              <a:t> </a:t>
            </a:r>
            <a:endParaRPr lang="en-US" dirty="0"/>
          </a:p>
        </p:txBody>
      </p:sp>
      <p:sp>
        <p:nvSpPr>
          <p:cNvPr id="4" name="TextBox 3"/>
          <p:cNvSpPr txBox="1"/>
          <p:nvPr/>
        </p:nvSpPr>
        <p:spPr>
          <a:xfrm>
            <a:off x="4038600" y="4876800"/>
            <a:ext cx="4191000" cy="1754326"/>
          </a:xfrm>
          <a:prstGeom prst="rect">
            <a:avLst/>
          </a:prstGeom>
          <a:noFill/>
        </p:spPr>
        <p:txBody>
          <a:bodyPr wrap="square" rtlCol="0">
            <a:spAutoFit/>
          </a:bodyPr>
          <a:lstStyle/>
          <a:p>
            <a:r>
              <a:rPr lang="en-US" b="1" dirty="0" smtClean="0"/>
              <a:t>Dr. M. </a:t>
            </a:r>
            <a:r>
              <a:rPr lang="en-US" b="1" dirty="0" err="1" smtClean="0"/>
              <a:t>Jayakumar</a:t>
            </a:r>
            <a:endParaRPr lang="en-US" b="1" dirty="0" smtClean="0"/>
          </a:p>
          <a:p>
            <a:r>
              <a:rPr lang="en-US" dirty="0" smtClean="0"/>
              <a:t>Director, Dept. of Extension and Career Guidance</a:t>
            </a:r>
          </a:p>
          <a:p>
            <a:r>
              <a:rPr lang="en-US" dirty="0" smtClean="0"/>
              <a:t>Dean, Faculty of Education</a:t>
            </a:r>
          </a:p>
          <a:p>
            <a:r>
              <a:rPr lang="en-US" dirty="0" smtClean="0"/>
              <a:t>Director-in-charge Academic Staff College</a:t>
            </a:r>
          </a:p>
          <a:p>
            <a:r>
              <a:rPr lang="en-US" dirty="0" err="1" smtClean="0"/>
              <a:t>Bharathiar</a:t>
            </a:r>
            <a:r>
              <a:rPr lang="en-US" dirty="0" smtClean="0"/>
              <a:t> University, Coimbatore-46</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b="1" dirty="0" smtClean="0">
                <a:solidFill>
                  <a:srgbClr val="FF0000"/>
                </a:solidFill>
              </a:rPr>
              <a:t>Our Challenges</a:t>
            </a:r>
            <a:endParaRPr lang="en-US" b="1" dirty="0" smtClean="0">
              <a:solidFill>
                <a:srgbClr val="FF0000"/>
              </a:solidFill>
            </a:endParaRPr>
          </a:p>
        </p:txBody>
      </p:sp>
      <p:sp>
        <p:nvSpPr>
          <p:cNvPr id="6147" name="Rectangle 3"/>
          <p:cNvSpPr>
            <a:spLocks noGrp="1" noChangeArrowheads="1"/>
          </p:cNvSpPr>
          <p:nvPr>
            <p:ph idx="1"/>
          </p:nvPr>
        </p:nvSpPr>
        <p:spPr>
          <a:xfrm>
            <a:off x="304800" y="1600200"/>
            <a:ext cx="8610600" cy="4525963"/>
          </a:xfrm>
        </p:spPr>
        <p:txBody>
          <a:bodyPr/>
          <a:lstStyle/>
          <a:p>
            <a:pPr eaLnBrk="1" hangingPunct="1"/>
            <a:r>
              <a:rPr lang="en-GB" sz="3600" dirty="0" smtClean="0"/>
              <a:t>Increasing the Gross Enrolment Ratio (GER)</a:t>
            </a:r>
          </a:p>
          <a:p>
            <a:pPr eaLnBrk="1" hangingPunct="1"/>
            <a:r>
              <a:rPr lang="en-GB" sz="3600" dirty="0" smtClean="0"/>
              <a:t>Ensuring Equity </a:t>
            </a:r>
          </a:p>
          <a:p>
            <a:pPr eaLnBrk="1" hangingPunct="1"/>
            <a:r>
              <a:rPr lang="en-GB" sz="3600" dirty="0" smtClean="0"/>
              <a:t>Enhancing relevance of Curricula</a:t>
            </a:r>
          </a:p>
          <a:p>
            <a:pPr eaLnBrk="1" hangingPunct="1"/>
            <a:r>
              <a:rPr lang="en-GB" sz="3600" dirty="0" smtClean="0"/>
              <a:t>Maximizing the use of ICT </a:t>
            </a:r>
          </a:p>
          <a:p>
            <a:pPr eaLnBrk="1" hangingPunct="1"/>
            <a:r>
              <a:rPr lang="en-GB" sz="3600" dirty="0" smtClean="0"/>
              <a:t>Cost Effectiveness /affordability </a:t>
            </a:r>
          </a:p>
          <a:p>
            <a:pPr eaLnBrk="1" hangingPunct="1"/>
            <a:r>
              <a:rPr lang="en-GB" sz="3600" dirty="0" smtClean="0"/>
              <a:t>Internationalisation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Gross Enrolment Ratio</a:t>
            </a:r>
            <a:endParaRPr lang="en-US" dirty="0">
              <a:solidFill>
                <a:srgbClr val="FF0000"/>
              </a:solidFill>
            </a:endParaRPr>
          </a:p>
        </p:txBody>
      </p:sp>
      <p:sp>
        <p:nvSpPr>
          <p:cNvPr id="3" name="Content Placeholder 2"/>
          <p:cNvSpPr>
            <a:spLocks noGrp="1"/>
          </p:cNvSpPr>
          <p:nvPr>
            <p:ph idx="1"/>
          </p:nvPr>
        </p:nvSpPr>
        <p:spPr/>
        <p:txBody>
          <a:bodyPr/>
          <a:lstStyle/>
          <a:p>
            <a:r>
              <a:rPr lang="en-US" dirty="0" smtClean="0"/>
              <a:t>NSS (64</a:t>
            </a:r>
            <a:r>
              <a:rPr lang="en-US" baseline="30000" dirty="0" smtClean="0"/>
              <a:t>th</a:t>
            </a:r>
            <a:r>
              <a:rPr lang="en-US" dirty="0" smtClean="0"/>
              <a:t> round – 2007-08)   - 17.21% </a:t>
            </a:r>
          </a:p>
          <a:p>
            <a:r>
              <a:rPr lang="en-US" dirty="0" smtClean="0"/>
              <a:t>SC -11.54%, ST-7.67%, OBC – 14.72% others 26.64%, Muslims – 9.51%, Non-Muslims – 18.54%</a:t>
            </a:r>
          </a:p>
          <a:p>
            <a:r>
              <a:rPr lang="en-US" dirty="0" smtClean="0"/>
              <a:t>Rural -11.06%, Urban – 19.03% </a:t>
            </a:r>
          </a:p>
          <a:p>
            <a:r>
              <a:rPr lang="en-US" dirty="0" smtClean="0"/>
              <a:t>World average 24% </a:t>
            </a:r>
          </a:p>
          <a:p>
            <a:r>
              <a:rPr lang="en-US" dirty="0" smtClean="0"/>
              <a:t>Developed nations 58%</a:t>
            </a:r>
          </a:p>
          <a:p>
            <a:endParaRPr lang="en-US"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7813"/>
            <a:ext cx="8229600" cy="712787"/>
          </a:xfrm>
        </p:spPr>
        <p:txBody>
          <a:bodyPr/>
          <a:lstStyle/>
          <a:p>
            <a:pPr eaLnBrk="1" hangingPunct="1"/>
            <a:r>
              <a:rPr lang="en-GB" sz="4000" b="1" dirty="0" smtClean="0">
                <a:solidFill>
                  <a:srgbClr val="FF0000"/>
                </a:solidFill>
              </a:rPr>
              <a:t>Our Intentions </a:t>
            </a:r>
            <a:endParaRPr lang="en-US" sz="4000" b="1" dirty="0" smtClean="0">
              <a:solidFill>
                <a:srgbClr val="FF0000"/>
              </a:solidFill>
            </a:endParaRPr>
          </a:p>
        </p:txBody>
      </p:sp>
      <p:sp>
        <p:nvSpPr>
          <p:cNvPr id="7171" name="Rectangle 3"/>
          <p:cNvSpPr>
            <a:spLocks noGrp="1" noChangeArrowheads="1"/>
          </p:cNvSpPr>
          <p:nvPr>
            <p:ph idx="1"/>
          </p:nvPr>
        </p:nvSpPr>
        <p:spPr>
          <a:xfrm>
            <a:off x="0" y="1143000"/>
            <a:ext cx="9144000" cy="4876800"/>
          </a:xfrm>
        </p:spPr>
        <p:txBody>
          <a:bodyPr/>
          <a:lstStyle/>
          <a:p>
            <a:pPr eaLnBrk="1" hangingPunct="1"/>
            <a:r>
              <a:rPr lang="en-GB" sz="3600" smtClean="0"/>
              <a:t>GER to increase human capital value </a:t>
            </a:r>
          </a:p>
          <a:p>
            <a:pPr eaLnBrk="1" hangingPunct="1"/>
            <a:r>
              <a:rPr lang="en-GB" sz="3600" smtClean="0"/>
              <a:t>Equity to remove social disparities </a:t>
            </a:r>
          </a:p>
          <a:p>
            <a:pPr eaLnBrk="1" hangingPunct="1"/>
            <a:r>
              <a:rPr lang="en-GB" sz="3600" smtClean="0"/>
              <a:t>Relevance of Curriculum for gainful employment and productivity</a:t>
            </a:r>
          </a:p>
          <a:p>
            <a:pPr eaLnBrk="1" hangingPunct="1"/>
            <a:r>
              <a:rPr lang="en-GB" sz="3600" smtClean="0"/>
              <a:t>ICT to promote and sustain quality </a:t>
            </a:r>
          </a:p>
          <a:p>
            <a:pPr eaLnBrk="1" hangingPunct="1"/>
            <a:r>
              <a:rPr lang="en-GB" sz="3600" smtClean="0"/>
              <a:t>Cost Effectiveness so as to reach every one</a:t>
            </a:r>
          </a:p>
          <a:p>
            <a:pPr eaLnBrk="1" hangingPunct="1"/>
            <a:r>
              <a:rPr lang="en-GB" sz="3600" smtClean="0"/>
              <a:t>There is a need to align with national goals  </a:t>
            </a:r>
          </a:p>
          <a:p>
            <a:pPr eaLnBrk="1" hangingPunct="1"/>
            <a:endParaRPr lang="en-GB" sz="28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Market</a:t>
            </a:r>
            <a:r>
              <a:rPr lang="en-US" dirty="0" smtClean="0"/>
              <a:t> </a:t>
            </a:r>
            <a:r>
              <a:rPr lang="en-US" dirty="0" smtClean="0">
                <a:solidFill>
                  <a:srgbClr val="FF0000"/>
                </a:solidFill>
              </a:rPr>
              <a:t>Nature</a:t>
            </a:r>
            <a:endParaRPr lang="en-US" dirty="0">
              <a:solidFill>
                <a:srgbClr val="FF0000"/>
              </a:solidFill>
            </a:endParaRPr>
          </a:p>
        </p:txBody>
      </p:sp>
      <p:sp>
        <p:nvSpPr>
          <p:cNvPr id="3" name="Content Placeholder 2"/>
          <p:cNvSpPr>
            <a:spLocks noGrp="1"/>
          </p:cNvSpPr>
          <p:nvPr>
            <p:ph idx="1"/>
          </p:nvPr>
        </p:nvSpPr>
        <p:spPr/>
        <p:txBody>
          <a:bodyPr/>
          <a:lstStyle/>
          <a:p>
            <a:pPr algn="just"/>
            <a:r>
              <a:rPr lang="en-US" dirty="0" smtClean="0"/>
              <a:t>In the customers’ market individuals are protected by the Government</a:t>
            </a:r>
          </a:p>
          <a:p>
            <a:pPr algn="just"/>
            <a:r>
              <a:rPr lang="en-US" dirty="0" smtClean="0"/>
              <a:t>Students as individuals have rights for free choice </a:t>
            </a:r>
          </a:p>
          <a:p>
            <a:pPr algn="just"/>
            <a:r>
              <a:rPr lang="en-US" dirty="0" smtClean="0"/>
              <a:t>Education to be </a:t>
            </a:r>
            <a:r>
              <a:rPr lang="en-US" dirty="0" err="1" smtClean="0"/>
              <a:t>organised</a:t>
            </a:r>
            <a:r>
              <a:rPr lang="en-US" dirty="0" smtClean="0"/>
              <a:t> according to the learning capacity of the customers. Expressed in the forms of modules, semesters, self-directed learning</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solidFill>
                  <a:srgbClr val="FF0000"/>
                </a:solidFill>
              </a:rPr>
              <a:t>Accountability</a:t>
            </a:r>
            <a:endParaRPr lang="en-US" dirty="0">
              <a:solidFill>
                <a:srgbClr val="FF0000"/>
              </a:solidFill>
            </a:endParaRPr>
          </a:p>
        </p:txBody>
      </p:sp>
      <p:sp>
        <p:nvSpPr>
          <p:cNvPr id="3" name="Content Placeholder 2"/>
          <p:cNvSpPr>
            <a:spLocks noGrp="1"/>
          </p:cNvSpPr>
          <p:nvPr>
            <p:ph idx="1"/>
          </p:nvPr>
        </p:nvSpPr>
        <p:spPr>
          <a:xfrm>
            <a:off x="457200" y="1143000"/>
            <a:ext cx="8229600" cy="4983163"/>
          </a:xfrm>
        </p:spPr>
        <p:txBody>
          <a:bodyPr>
            <a:normAutofit fontScale="85000" lnSpcReduction="10000"/>
          </a:bodyPr>
          <a:lstStyle/>
          <a:p>
            <a:pPr algn="just"/>
            <a:r>
              <a:rPr lang="en-US" dirty="0" smtClean="0"/>
              <a:t>Higher Education has been under pressure to become more accountable, responsive, efficient, more entrepreneurial and self-managing </a:t>
            </a:r>
          </a:p>
          <a:p>
            <a:pPr algn="just"/>
            <a:r>
              <a:rPr lang="en-US" dirty="0" smtClean="0"/>
              <a:t>Social and Cultural Relevance of Higher Education is seen as obsolete and replaced by economic rationality </a:t>
            </a:r>
          </a:p>
          <a:p>
            <a:pPr algn="just"/>
            <a:r>
              <a:rPr lang="en-US" dirty="0" smtClean="0"/>
              <a:t>Tendency of a free  market to build monopolies resulting inefficient outcomes </a:t>
            </a:r>
          </a:p>
          <a:p>
            <a:pPr algn="just"/>
            <a:r>
              <a:rPr lang="en-US" dirty="0" smtClean="0"/>
              <a:t>Government and its agencies are incapable of perfect performance  in designing and implementing public policy because of defects of democracy and inefficiencies of public agencies to produce and to distribute goods and services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smtClean="0">
                <a:solidFill>
                  <a:srgbClr val="FF0000"/>
                </a:solidFill>
              </a:rPr>
              <a:t>Higher Education</a:t>
            </a:r>
            <a:endParaRPr lang="en-US" dirty="0">
              <a:solidFill>
                <a:srgbClr val="FF0000"/>
              </a:solidFill>
            </a:endParaRPr>
          </a:p>
        </p:txBody>
      </p:sp>
      <p:sp>
        <p:nvSpPr>
          <p:cNvPr id="3" name="Content Placeholder 2"/>
          <p:cNvSpPr>
            <a:spLocks noGrp="1"/>
          </p:cNvSpPr>
          <p:nvPr>
            <p:ph idx="1"/>
          </p:nvPr>
        </p:nvSpPr>
        <p:spPr>
          <a:xfrm>
            <a:off x="152400" y="914400"/>
            <a:ext cx="8763000" cy="5943600"/>
          </a:xfrm>
        </p:spPr>
        <p:txBody>
          <a:bodyPr>
            <a:normAutofit fontScale="85000" lnSpcReduction="10000"/>
          </a:bodyPr>
          <a:lstStyle/>
          <a:p>
            <a:pPr algn="just"/>
            <a:r>
              <a:rPr lang="en-US" dirty="0" smtClean="0"/>
              <a:t>Need for perfect information by producers and consumers about price, quality and other relevant characteristics of goods and services being purchased to ensure efficient outcomes </a:t>
            </a:r>
          </a:p>
          <a:p>
            <a:pPr algn="just"/>
            <a:r>
              <a:rPr lang="en-US" dirty="0" smtClean="0"/>
              <a:t>Imperfect information – relevant information not available </a:t>
            </a:r>
          </a:p>
          <a:p>
            <a:pPr algn="just"/>
            <a:r>
              <a:rPr lang="en-US" dirty="0" smtClean="0"/>
              <a:t>Asymmetric information – producer has more detailed knowledge than the consumer </a:t>
            </a:r>
          </a:p>
          <a:p>
            <a:pPr algn="just"/>
            <a:r>
              <a:rPr lang="en-US" dirty="0" smtClean="0"/>
              <a:t>State is no longer a provider of higher education but the role of Principal, representing the interest of consumer by ensuring contracts with competing institutions </a:t>
            </a:r>
          </a:p>
          <a:p>
            <a:pPr algn="just"/>
            <a:r>
              <a:rPr lang="en-US" dirty="0" smtClean="0"/>
              <a:t>Higher Education institutions are risk averse</a:t>
            </a:r>
          </a:p>
          <a:p>
            <a:pPr algn="just"/>
            <a:r>
              <a:rPr lang="en-US" dirty="0" smtClean="0"/>
              <a:t>At times self-satisfied, unduly expensive </a:t>
            </a:r>
          </a:p>
          <a:p>
            <a:pPr algn="just"/>
            <a:r>
              <a:rPr lang="en-US" dirty="0" smtClean="0"/>
              <a:t>Conflict between managerilism verses collegiality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dirty="0" smtClean="0">
                <a:solidFill>
                  <a:srgbClr val="FF0000"/>
                </a:solidFill>
              </a:rPr>
              <a:t>Higher Education</a:t>
            </a:r>
            <a:endParaRPr lang="en-US" dirty="0"/>
          </a:p>
        </p:txBody>
      </p:sp>
      <p:sp>
        <p:nvSpPr>
          <p:cNvPr id="3" name="Content Placeholder 2"/>
          <p:cNvSpPr>
            <a:spLocks noGrp="1"/>
          </p:cNvSpPr>
          <p:nvPr>
            <p:ph idx="1"/>
          </p:nvPr>
        </p:nvSpPr>
        <p:spPr>
          <a:xfrm>
            <a:off x="457200" y="990600"/>
            <a:ext cx="8229600" cy="5135563"/>
          </a:xfrm>
        </p:spPr>
        <p:txBody>
          <a:bodyPr>
            <a:normAutofit fontScale="85000" lnSpcReduction="10000"/>
          </a:bodyPr>
          <a:lstStyle/>
          <a:p>
            <a:pPr algn="just"/>
            <a:r>
              <a:rPr lang="en-US" dirty="0" smtClean="0"/>
              <a:t>Constructed on a culture of individualism and academic and personal autonomy </a:t>
            </a:r>
          </a:p>
          <a:p>
            <a:pPr algn="just"/>
            <a:r>
              <a:rPr lang="en-US" dirty="0" smtClean="0"/>
              <a:t>Traditional higher education was evolved as an elite activity, involving a relatively stable, external environment, small members of students, professional autonomy and relatively less financial support are interest from Government and industry </a:t>
            </a:r>
          </a:p>
          <a:p>
            <a:pPr algn="just"/>
            <a:r>
              <a:rPr lang="en-US" dirty="0" smtClean="0"/>
              <a:t>Education Challenges are of time and scale </a:t>
            </a:r>
          </a:p>
          <a:p>
            <a:pPr algn="just"/>
            <a:r>
              <a:rPr lang="en-US" dirty="0" smtClean="0"/>
              <a:t>Raising educational attainment to national productivity growth and extended economic opportunity to different social groups </a:t>
            </a:r>
          </a:p>
          <a:p>
            <a:pPr algn="just"/>
            <a:r>
              <a:rPr lang="en-US" dirty="0" smtClean="0"/>
              <a:t>Tracking individual students performance over time </a:t>
            </a:r>
          </a:p>
          <a:p>
            <a:pPr algn="just"/>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7813"/>
            <a:ext cx="8229600" cy="712787"/>
          </a:xfrm>
        </p:spPr>
        <p:txBody>
          <a:bodyPr/>
          <a:lstStyle/>
          <a:p>
            <a:pPr algn="ctr" eaLnBrk="1" hangingPunct="1"/>
            <a:r>
              <a:rPr lang="en-GB" sz="4000" b="1" dirty="0" smtClean="0">
                <a:solidFill>
                  <a:srgbClr val="FF0000"/>
                </a:solidFill>
              </a:rPr>
              <a:t>Resources </a:t>
            </a:r>
            <a:endParaRPr lang="en-US" sz="4000" dirty="0" smtClean="0">
              <a:solidFill>
                <a:srgbClr val="FF0000"/>
              </a:solidFill>
            </a:endParaRPr>
          </a:p>
        </p:txBody>
      </p:sp>
      <p:sp>
        <p:nvSpPr>
          <p:cNvPr id="11267" name="Rectangle 3"/>
          <p:cNvSpPr>
            <a:spLocks noGrp="1" noChangeArrowheads="1"/>
          </p:cNvSpPr>
          <p:nvPr>
            <p:ph idx="1"/>
          </p:nvPr>
        </p:nvSpPr>
        <p:spPr>
          <a:xfrm>
            <a:off x="0" y="1447800"/>
            <a:ext cx="8991600" cy="5181600"/>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r>
              <a:rPr lang="en-GB" sz="3600" dirty="0" smtClean="0">
                <a:latin typeface="Times New Roman" pitchFamily="18" charset="0"/>
                <a:cs typeface="Times New Roman" pitchFamily="18" charset="0"/>
              </a:rPr>
              <a:t>House holds contribute almost half of all present expenditures on Higher Education </a:t>
            </a:r>
          </a:p>
          <a:p>
            <a:pPr marL="274320" indent="-274320" eaLnBrk="1" fontAlgn="auto" hangingPunct="1">
              <a:spcAft>
                <a:spcPts val="0"/>
              </a:spcAft>
              <a:buClr>
                <a:schemeClr val="accent3"/>
              </a:buClr>
              <a:buFont typeface="Wingdings 2"/>
              <a:buChar char=""/>
              <a:defRPr/>
            </a:pPr>
            <a:r>
              <a:rPr lang="en-GB" sz="3600" dirty="0" smtClean="0">
                <a:latin typeface="Times New Roman" pitchFamily="18" charset="0"/>
                <a:cs typeface="Times New Roman" pitchFamily="18" charset="0"/>
              </a:rPr>
              <a:t>Private expenditures on Higher Education increased 10.8 times in the last 16 years </a:t>
            </a:r>
          </a:p>
          <a:p>
            <a:pPr marL="274320" indent="-274320" eaLnBrk="1" fontAlgn="auto" hangingPunct="1">
              <a:spcAft>
                <a:spcPts val="0"/>
              </a:spcAft>
              <a:buClr>
                <a:schemeClr val="accent3"/>
              </a:buClr>
              <a:buFont typeface="Wingdings 2"/>
              <a:buChar char=""/>
              <a:defRPr/>
            </a:pPr>
            <a:r>
              <a:rPr lang="en-GB" sz="3600" dirty="0" smtClean="0">
                <a:latin typeface="Times New Roman" pitchFamily="18" charset="0"/>
                <a:cs typeface="Times New Roman" pitchFamily="18" charset="0"/>
              </a:rPr>
              <a:t>In the case of poor it rose to 12.4 times </a:t>
            </a:r>
          </a:p>
          <a:p>
            <a:pPr marL="274320" indent="-274320" eaLnBrk="1" fontAlgn="auto" hangingPunct="1">
              <a:spcAft>
                <a:spcPts val="0"/>
              </a:spcAft>
              <a:buClr>
                <a:schemeClr val="accent3"/>
              </a:buClr>
              <a:buFont typeface="Wingdings 2"/>
              <a:buChar char=""/>
              <a:defRPr/>
            </a:pPr>
            <a:r>
              <a:rPr lang="en-GB" sz="3600" dirty="0" smtClean="0">
                <a:latin typeface="Times New Roman" pitchFamily="18" charset="0"/>
                <a:cs typeface="Times New Roman" pitchFamily="18" charset="0"/>
              </a:rPr>
              <a:t>Students loan cover only 2 to 3 percent (UK 85%, USA 77%)</a:t>
            </a:r>
          </a:p>
          <a:p>
            <a:pPr marL="274320" indent="-274320" eaLnBrk="1" fontAlgn="auto" hangingPunct="1">
              <a:spcAft>
                <a:spcPts val="0"/>
              </a:spcAft>
              <a:buClr>
                <a:schemeClr val="accent3"/>
              </a:buClr>
              <a:buFont typeface="Wingdings 2"/>
              <a:buChar char=""/>
              <a:defRPr/>
            </a:pPr>
            <a:r>
              <a:rPr lang="en-GB" sz="3600" dirty="0" smtClean="0">
                <a:latin typeface="Times New Roman" pitchFamily="18" charset="0"/>
                <a:cs typeface="Times New Roman" pitchFamily="18" charset="0"/>
              </a:rPr>
              <a:t>Banks cater largely the rich and the middle class</a:t>
            </a:r>
          </a:p>
          <a:p>
            <a:pPr marL="274320" indent="-274320" eaLnBrk="1" fontAlgn="auto" hangingPunct="1">
              <a:spcAft>
                <a:spcPts val="0"/>
              </a:spcAft>
              <a:buClr>
                <a:schemeClr val="accent3"/>
              </a:buClr>
              <a:buFont typeface="Wingdings 2"/>
              <a:buChar char=""/>
              <a:defRPr/>
            </a:pPr>
            <a:r>
              <a:rPr lang="en-GB" sz="3600" dirty="0" smtClean="0">
                <a:latin typeface="Times New Roman" pitchFamily="18" charset="0"/>
                <a:cs typeface="Times New Roman" pitchFamily="18" charset="0"/>
              </a:rPr>
              <a:t>Health and Education received only 60% of the Planned allocation in XI Plan against an overall realization of 87%. </a:t>
            </a:r>
          </a:p>
          <a:p>
            <a:pPr marL="274320" indent="-274320" eaLnBrk="1" fontAlgn="auto" hangingPunct="1">
              <a:spcAft>
                <a:spcPts val="0"/>
              </a:spcAft>
              <a:buClr>
                <a:schemeClr val="accent3"/>
              </a:buClr>
              <a:buFont typeface="Wingdings 2"/>
              <a:buChar char=""/>
              <a:defRPr/>
            </a:pP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7813"/>
            <a:ext cx="8229600" cy="712787"/>
          </a:xfrm>
        </p:spPr>
        <p:txBody>
          <a:bodyPr/>
          <a:lstStyle/>
          <a:p>
            <a:pPr algn="ctr" eaLnBrk="1" hangingPunct="1"/>
            <a:r>
              <a:rPr lang="en-GB" sz="4000" b="1" dirty="0" smtClean="0">
                <a:solidFill>
                  <a:srgbClr val="FF0000"/>
                </a:solidFill>
              </a:rPr>
              <a:t>XII Plan Efforts : Policies </a:t>
            </a:r>
            <a:endParaRPr lang="en-US" sz="4000" dirty="0" smtClean="0">
              <a:solidFill>
                <a:srgbClr val="FF0000"/>
              </a:solidFill>
            </a:endParaRPr>
          </a:p>
        </p:txBody>
      </p:sp>
      <p:sp>
        <p:nvSpPr>
          <p:cNvPr id="11267" name="Rectangle 3"/>
          <p:cNvSpPr>
            <a:spLocks noGrp="1" noChangeArrowheads="1"/>
          </p:cNvSpPr>
          <p:nvPr>
            <p:ph idx="1"/>
          </p:nvPr>
        </p:nvSpPr>
        <p:spPr>
          <a:xfrm>
            <a:off x="0" y="1143000"/>
            <a:ext cx="8991600" cy="5486400"/>
          </a:xfrm>
        </p:spPr>
        <p:txBody>
          <a:bodyPr/>
          <a:lstStyle/>
          <a:p>
            <a:pPr eaLnBrk="1" hangingPunct="1"/>
            <a:r>
              <a:rPr lang="en-GB" sz="3200" b="1" dirty="0" smtClean="0">
                <a:latin typeface="Times New Roman" pitchFamily="18" charset="0"/>
                <a:cs typeface="Times New Roman" pitchFamily="18" charset="0"/>
              </a:rPr>
              <a:t>Context</a:t>
            </a:r>
            <a:r>
              <a:rPr lang="en-GB" sz="3200" dirty="0" smtClean="0">
                <a:latin typeface="Times New Roman" pitchFamily="18" charset="0"/>
                <a:cs typeface="Times New Roman" pitchFamily="18" charset="0"/>
              </a:rPr>
              <a:t>: Government as a provider and an effective monitoring agency </a:t>
            </a:r>
          </a:p>
          <a:p>
            <a:pPr eaLnBrk="1" hangingPunct="1"/>
            <a:r>
              <a:rPr lang="en-GB" sz="3200" b="1" dirty="0" smtClean="0">
                <a:latin typeface="Times New Roman" pitchFamily="18" charset="0"/>
                <a:cs typeface="Times New Roman" pitchFamily="18" charset="0"/>
              </a:rPr>
              <a:t>Market is not matured</a:t>
            </a:r>
            <a:r>
              <a:rPr lang="en-GB" sz="3200" dirty="0" smtClean="0">
                <a:latin typeface="Times New Roman" pitchFamily="18" charset="0"/>
                <a:cs typeface="Times New Roman" pitchFamily="18" charset="0"/>
              </a:rPr>
              <a:t>: Consumer legislation and movement are not strong</a:t>
            </a:r>
          </a:p>
          <a:p>
            <a:pPr eaLnBrk="1" hangingPunct="1"/>
            <a:r>
              <a:rPr lang="en-GB" sz="3200" dirty="0" smtClean="0">
                <a:latin typeface="Times New Roman" pitchFamily="18" charset="0"/>
                <a:cs typeface="Times New Roman" pitchFamily="18" charset="0"/>
              </a:rPr>
              <a:t>Problem in planning with incomplete details </a:t>
            </a:r>
          </a:p>
          <a:p>
            <a:pPr eaLnBrk="1" hangingPunct="1"/>
            <a:r>
              <a:rPr lang="en-GB" sz="3200" dirty="0" smtClean="0">
                <a:latin typeface="Times New Roman" pitchFamily="18" charset="0"/>
                <a:cs typeface="Times New Roman" pitchFamily="18" charset="0"/>
              </a:rPr>
              <a:t>HE as a right versus Private paid service </a:t>
            </a:r>
          </a:p>
          <a:p>
            <a:pPr eaLnBrk="1" hangingPunct="1"/>
            <a:r>
              <a:rPr lang="en-GB" sz="3200" dirty="0" smtClean="0">
                <a:latin typeface="Times New Roman" pitchFamily="18" charset="0"/>
                <a:cs typeface="Times New Roman" pitchFamily="18" charset="0"/>
              </a:rPr>
              <a:t>Public Vs Private purpose</a:t>
            </a:r>
          </a:p>
          <a:p>
            <a:pPr eaLnBrk="1" hangingPunct="1"/>
            <a:r>
              <a:rPr lang="en-GB" sz="3200" dirty="0" smtClean="0">
                <a:latin typeface="Times New Roman" pitchFamily="18" charset="0"/>
                <a:cs typeface="Times New Roman" pitchFamily="18" charset="0"/>
              </a:rPr>
              <a:t>Social Vs Private returns </a:t>
            </a:r>
          </a:p>
          <a:p>
            <a:pPr eaLnBrk="1" hangingPunct="1"/>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81000" y="277813"/>
            <a:ext cx="8305800" cy="941387"/>
          </a:xfrm>
        </p:spPr>
        <p:txBody>
          <a:bodyPr>
            <a:normAutofit fontScale="90000"/>
          </a:bodyPr>
          <a:lstStyle/>
          <a:p>
            <a:pPr algn="ctr" eaLnBrk="1" hangingPunct="1"/>
            <a:r>
              <a:rPr lang="en-GB" sz="4000" b="1" dirty="0" smtClean="0">
                <a:solidFill>
                  <a:srgbClr val="FF0000"/>
                </a:solidFill>
              </a:rPr>
              <a:t/>
            </a:r>
            <a:br>
              <a:rPr lang="en-GB" sz="4000" b="1" dirty="0" smtClean="0">
                <a:solidFill>
                  <a:srgbClr val="FF0000"/>
                </a:solidFill>
              </a:rPr>
            </a:br>
            <a:r>
              <a:rPr lang="en-GB" sz="4000" b="1" dirty="0" smtClean="0">
                <a:solidFill>
                  <a:srgbClr val="FF0000"/>
                </a:solidFill>
              </a:rPr>
              <a:t>XII Plan Requirements : Policies </a:t>
            </a:r>
            <a:r>
              <a:rPr lang="en-GB" sz="4000" dirty="0" smtClean="0">
                <a:solidFill>
                  <a:srgbClr val="FF0000"/>
                </a:solidFill>
              </a:rPr>
              <a:t/>
            </a:r>
            <a:br>
              <a:rPr lang="en-GB" sz="4000" dirty="0" smtClean="0">
                <a:solidFill>
                  <a:srgbClr val="FF0000"/>
                </a:solidFill>
              </a:rPr>
            </a:br>
            <a:endParaRPr lang="en-US" sz="4000" dirty="0" smtClean="0">
              <a:solidFill>
                <a:srgbClr val="FF0000"/>
              </a:solidFill>
            </a:endParaRPr>
          </a:p>
        </p:txBody>
      </p:sp>
      <p:sp>
        <p:nvSpPr>
          <p:cNvPr id="12291" name="Rectangle 3"/>
          <p:cNvSpPr>
            <a:spLocks noGrp="1" noChangeArrowheads="1"/>
          </p:cNvSpPr>
          <p:nvPr>
            <p:ph idx="1"/>
          </p:nvPr>
        </p:nvSpPr>
        <p:spPr>
          <a:xfrm>
            <a:off x="533400" y="1447800"/>
            <a:ext cx="8229600" cy="4267200"/>
          </a:xfrm>
        </p:spPr>
        <p:txBody>
          <a:bodyPr/>
          <a:lstStyle/>
          <a:p>
            <a:pPr eaLnBrk="1" hangingPunct="1"/>
            <a:r>
              <a:rPr lang="en-GB" sz="2800" dirty="0" smtClean="0"/>
              <a:t>Principle of Faster , Sustainable and inclusive growth</a:t>
            </a:r>
          </a:p>
          <a:p>
            <a:pPr eaLnBrk="1" hangingPunct="1"/>
            <a:r>
              <a:rPr lang="en-GB" sz="2800" dirty="0" smtClean="0"/>
              <a:t>Philosophy of Distributive justice </a:t>
            </a:r>
          </a:p>
          <a:p>
            <a:pPr eaLnBrk="1" hangingPunct="1"/>
            <a:r>
              <a:rPr lang="en-GB" sz="2800" dirty="0" smtClean="0"/>
              <a:t>Accepting the State responsibility as provider </a:t>
            </a:r>
          </a:p>
          <a:p>
            <a:pPr eaLnBrk="1" hangingPunct="1"/>
            <a:r>
              <a:rPr lang="en-GB" sz="2800" dirty="0" smtClean="0"/>
              <a:t>Promotion of Excellence initiated during XI Plan to be consolidated and expanded </a:t>
            </a:r>
          </a:p>
          <a:p>
            <a:pPr eaLnBrk="1" hangingPunct="1"/>
            <a:r>
              <a:rPr lang="en-GB" sz="2800" dirty="0" smtClean="0"/>
              <a:t>Quick readdressal of Disputes through Educational Tribunals  (not at the cost of fair trial and justice)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7813"/>
            <a:ext cx="8229600" cy="788987"/>
          </a:xfrm>
        </p:spPr>
        <p:txBody>
          <a:bodyPr>
            <a:normAutofit fontScale="90000"/>
          </a:bodyPr>
          <a:lstStyle/>
          <a:p>
            <a:pPr algn="ctr" eaLnBrk="1" fontAlgn="auto" hangingPunct="1">
              <a:spcAft>
                <a:spcPts val="0"/>
              </a:spcAft>
              <a:defRPr/>
            </a:pPr>
            <a:r>
              <a:rPr lang="en-GB" sz="4000" b="1" u="sng" dirty="0">
                <a:solidFill>
                  <a:srgbClr val="FF0000"/>
                </a:solidFill>
              </a:rPr>
              <a:t/>
            </a:r>
            <a:br>
              <a:rPr lang="en-GB" sz="4000" b="1" u="sng" dirty="0">
                <a:solidFill>
                  <a:srgbClr val="FF0000"/>
                </a:solidFill>
              </a:rPr>
            </a:br>
            <a:r>
              <a:rPr lang="en-GB" sz="4000" b="1" dirty="0" smtClean="0">
                <a:solidFill>
                  <a:srgbClr val="FF0000"/>
                </a:solidFill>
              </a:rPr>
              <a:t> XII Plan Requirements : Policies </a:t>
            </a:r>
            <a:endParaRPr lang="en-US" sz="4000" u="sng" dirty="0">
              <a:solidFill>
                <a:srgbClr val="FF0000"/>
              </a:solidFill>
            </a:endParaRPr>
          </a:p>
        </p:txBody>
      </p:sp>
      <p:sp>
        <p:nvSpPr>
          <p:cNvPr id="13315" name="Rectangle 3"/>
          <p:cNvSpPr>
            <a:spLocks noGrp="1" noChangeArrowheads="1"/>
          </p:cNvSpPr>
          <p:nvPr>
            <p:ph idx="1"/>
          </p:nvPr>
        </p:nvSpPr>
        <p:spPr>
          <a:xfrm>
            <a:off x="457200" y="1447800"/>
            <a:ext cx="8229600" cy="4876800"/>
          </a:xfrm>
        </p:spPr>
        <p:txBody>
          <a:bodyPr>
            <a:normAutofit/>
          </a:bodyPr>
          <a:lstStyle/>
          <a:p>
            <a:pPr marL="274320" indent="-274320" eaLnBrk="1" fontAlgn="auto" hangingPunct="1">
              <a:spcAft>
                <a:spcPts val="0"/>
              </a:spcAft>
              <a:buClr>
                <a:schemeClr val="accent3"/>
              </a:buClr>
              <a:buFont typeface="Wingdings 2"/>
              <a:buChar char=""/>
              <a:defRPr/>
            </a:pPr>
            <a:r>
              <a:rPr lang="en-GB" sz="2800" dirty="0" smtClean="0"/>
              <a:t>Norm based funding </a:t>
            </a:r>
          </a:p>
          <a:p>
            <a:pPr marL="274320" indent="-274320" eaLnBrk="1" fontAlgn="auto" hangingPunct="1">
              <a:spcAft>
                <a:spcPts val="0"/>
              </a:spcAft>
              <a:buClr>
                <a:schemeClr val="accent3"/>
              </a:buClr>
              <a:buFont typeface="Wingdings 2"/>
              <a:buChar char=""/>
              <a:defRPr/>
            </a:pPr>
            <a:r>
              <a:rPr lang="en-GB" sz="2800" dirty="0" smtClean="0"/>
              <a:t>Operative budget based on objective norms </a:t>
            </a:r>
          </a:p>
          <a:p>
            <a:pPr marL="274320" indent="-274320" eaLnBrk="1" fontAlgn="auto" hangingPunct="1">
              <a:spcAft>
                <a:spcPts val="0"/>
              </a:spcAft>
              <a:buClr>
                <a:schemeClr val="accent3"/>
              </a:buClr>
              <a:buFont typeface="Wingdings 2"/>
              <a:buChar char=""/>
              <a:defRPr/>
            </a:pPr>
            <a:r>
              <a:rPr lang="en-GB" sz="2800" dirty="0" smtClean="0"/>
              <a:t>New investments on competitive grants and the performance contracts</a:t>
            </a:r>
          </a:p>
          <a:p>
            <a:pPr marL="274320" indent="-274320" eaLnBrk="1" fontAlgn="auto" hangingPunct="1">
              <a:spcAft>
                <a:spcPts val="0"/>
              </a:spcAft>
              <a:buClr>
                <a:schemeClr val="accent3"/>
              </a:buClr>
              <a:buFont typeface="Wingdings 2"/>
              <a:buChar char=""/>
              <a:defRPr/>
            </a:pPr>
            <a:r>
              <a:rPr lang="en-GB" sz="2800" dirty="0" smtClean="0"/>
              <a:t>Identification of Educationally backward </a:t>
            </a:r>
            <a:r>
              <a:rPr lang="en-GB" sz="2800" dirty="0" err="1" smtClean="0"/>
              <a:t>taluks</a:t>
            </a:r>
            <a:r>
              <a:rPr lang="en-GB" sz="2800" dirty="0" smtClean="0"/>
              <a:t> </a:t>
            </a:r>
          </a:p>
          <a:p>
            <a:pPr marL="274320" indent="-274320" eaLnBrk="1" fontAlgn="auto" hangingPunct="1">
              <a:spcAft>
                <a:spcPts val="0"/>
              </a:spcAft>
              <a:buClr>
                <a:schemeClr val="accent3"/>
              </a:buClr>
              <a:buFont typeface="Wingdings 2"/>
              <a:buChar char=""/>
              <a:defRPr/>
            </a:pPr>
            <a:r>
              <a:rPr lang="en-GB" sz="2800" dirty="0" smtClean="0"/>
              <a:t>State level Accreditation and Assessment Policy and an Institution </a:t>
            </a:r>
          </a:p>
          <a:p>
            <a:pPr marL="274320" indent="-274320" eaLnBrk="1" fontAlgn="auto" hangingPunct="1">
              <a:spcAft>
                <a:spcPts val="0"/>
              </a:spcAft>
              <a:buClr>
                <a:schemeClr val="accent3"/>
              </a:buClr>
              <a:buFont typeface="Wingdings 2"/>
              <a:buChar char=""/>
              <a:defRPr/>
            </a:pPr>
            <a:r>
              <a:rPr lang="en-GB" sz="2800" dirty="0" smtClean="0"/>
              <a:t>Strengthening the State Council for Higher Education </a:t>
            </a:r>
          </a:p>
          <a:p>
            <a:pPr marL="274320" indent="-274320" eaLnBrk="1" fontAlgn="auto" hangingPunct="1">
              <a:spcAft>
                <a:spcPts val="0"/>
              </a:spcAft>
              <a:buClr>
                <a:schemeClr val="accent3"/>
              </a:buClr>
              <a:buFont typeface="Wingdings 2"/>
              <a:buChar char=""/>
              <a:defRPr/>
            </a:pPr>
            <a:r>
              <a:rPr lang="en-GB" sz="2800" dirty="0" smtClean="0"/>
              <a:t>Credit Transfer Policy between Universities and Colleges </a:t>
            </a:r>
          </a:p>
          <a:p>
            <a:pPr marL="274320" indent="-274320" eaLnBrk="1" fontAlgn="auto" hangingPunct="1">
              <a:spcAft>
                <a:spcPts val="0"/>
              </a:spcAft>
              <a:buClr>
                <a:schemeClr val="accent3"/>
              </a:buClr>
              <a:buFont typeface="Wingdings 2"/>
              <a:buChar char=""/>
              <a:defRPr/>
            </a:pPr>
            <a:endParaRPr lang="en-GB" dirty="0"/>
          </a:p>
          <a:p>
            <a:pPr marL="274320" indent="-274320" eaLnBrk="1" fontAlgn="auto" hangingPunct="1">
              <a:spcAft>
                <a:spcPts val="0"/>
              </a:spcAft>
              <a:buClr>
                <a:schemeClr val="accent3"/>
              </a:buClr>
              <a:buFont typeface="Wingdings" pitchFamily="2" charset="2"/>
              <a:buNone/>
              <a:defRPr/>
            </a:pPr>
            <a:endParaRPr lang="en-GB"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4638"/>
            <a:ext cx="8686800" cy="1143000"/>
          </a:xfrm>
        </p:spPr>
        <p:txBody>
          <a:bodyPr>
            <a:normAutofit fontScale="90000"/>
          </a:bodyPr>
          <a:lstStyle/>
          <a:p>
            <a:pPr eaLnBrk="1" fontAlgn="auto" hangingPunct="1">
              <a:spcAft>
                <a:spcPts val="0"/>
              </a:spcAft>
              <a:defRPr/>
            </a:pPr>
            <a:r>
              <a:rPr lang="en-GB" sz="5400" b="1" dirty="0" smtClean="0">
                <a:solidFill>
                  <a:srgbClr val="FF0000"/>
                </a:solidFill>
              </a:rPr>
              <a:t>XII Plan Requirements : Policies</a:t>
            </a:r>
            <a:endParaRPr lang="en-US" u="sng" dirty="0">
              <a:solidFill>
                <a:srgbClr val="FF0000"/>
              </a:solidFill>
            </a:endParaRPr>
          </a:p>
        </p:txBody>
      </p:sp>
      <p:sp>
        <p:nvSpPr>
          <p:cNvPr id="14339" name="Rectangle 3"/>
          <p:cNvSpPr>
            <a:spLocks noGrp="1" noChangeArrowheads="1"/>
          </p:cNvSpPr>
          <p:nvPr>
            <p:ph idx="1"/>
          </p:nvPr>
        </p:nvSpPr>
        <p:spPr>
          <a:xfrm>
            <a:off x="457200" y="1371600"/>
            <a:ext cx="8229600" cy="4525963"/>
          </a:xfrm>
        </p:spPr>
        <p:txBody>
          <a:bodyPr>
            <a:normAutofit fontScale="92500" lnSpcReduction="20000"/>
          </a:bodyPr>
          <a:lstStyle/>
          <a:p>
            <a:pPr marL="274320" indent="-274320" eaLnBrk="1" fontAlgn="auto" hangingPunct="1">
              <a:spcAft>
                <a:spcPts val="0"/>
              </a:spcAft>
              <a:buClr>
                <a:schemeClr val="accent3"/>
              </a:buClr>
              <a:buFont typeface="Wingdings 2"/>
              <a:buChar char=""/>
              <a:defRPr/>
            </a:pPr>
            <a:endParaRPr lang="en-GB" dirty="0"/>
          </a:p>
          <a:p>
            <a:pPr marL="274320" indent="-274320" eaLnBrk="1" fontAlgn="auto" hangingPunct="1">
              <a:spcAft>
                <a:spcPts val="0"/>
              </a:spcAft>
              <a:buClr>
                <a:schemeClr val="accent3"/>
              </a:buClr>
              <a:buFont typeface="Wingdings 2"/>
              <a:buChar char=""/>
              <a:defRPr/>
            </a:pPr>
            <a:r>
              <a:rPr lang="en-GB" sz="3000" dirty="0" smtClean="0"/>
              <a:t>Private Public Partnership not for Commercialization </a:t>
            </a:r>
          </a:p>
          <a:p>
            <a:pPr marL="274320" indent="-274320" eaLnBrk="1" fontAlgn="auto" hangingPunct="1">
              <a:spcAft>
                <a:spcPts val="0"/>
              </a:spcAft>
              <a:buClr>
                <a:schemeClr val="accent3"/>
              </a:buClr>
              <a:buFont typeface="Wingdings 2"/>
              <a:buChar char=""/>
              <a:defRPr/>
            </a:pPr>
            <a:r>
              <a:rPr lang="en-GB" sz="3000" dirty="0" smtClean="0"/>
              <a:t>Increase Govt. Investment and Higher Education </a:t>
            </a:r>
          </a:p>
          <a:p>
            <a:pPr marL="274320" indent="-274320" eaLnBrk="1" fontAlgn="auto" hangingPunct="1">
              <a:spcAft>
                <a:spcPts val="0"/>
              </a:spcAft>
              <a:buClr>
                <a:schemeClr val="accent3"/>
              </a:buClr>
              <a:buFont typeface="Wingdings 2"/>
              <a:buChar char=""/>
              <a:defRPr/>
            </a:pPr>
            <a:r>
              <a:rPr lang="en-GB" sz="3000" dirty="0" smtClean="0"/>
              <a:t>Improvement of Quality of Distance Education </a:t>
            </a:r>
          </a:p>
          <a:p>
            <a:pPr marL="274320" indent="-274320" eaLnBrk="1" fontAlgn="auto" hangingPunct="1">
              <a:spcAft>
                <a:spcPts val="0"/>
              </a:spcAft>
              <a:buClr>
                <a:schemeClr val="accent3"/>
              </a:buClr>
              <a:buFont typeface="Wingdings 2"/>
              <a:buChar char=""/>
              <a:defRPr/>
            </a:pPr>
            <a:r>
              <a:rPr lang="en-GB" sz="3000" dirty="0" smtClean="0"/>
              <a:t>Revive Social Science Departments in the Universities and Colleges </a:t>
            </a:r>
          </a:p>
          <a:p>
            <a:pPr marL="274320" indent="-274320" eaLnBrk="1" fontAlgn="auto" hangingPunct="1">
              <a:spcAft>
                <a:spcPts val="0"/>
              </a:spcAft>
              <a:buClr>
                <a:schemeClr val="accent3"/>
              </a:buClr>
              <a:buFont typeface="Wingdings 2"/>
              <a:buChar char=""/>
              <a:defRPr/>
            </a:pPr>
            <a:r>
              <a:rPr lang="en-GB" sz="3000" dirty="0" smtClean="0"/>
              <a:t>Complete Autonomy to Universities for Internal and external competition for healthy growth </a:t>
            </a:r>
          </a:p>
          <a:p>
            <a:pPr marL="274320" indent="-274320" eaLnBrk="1" fontAlgn="auto" hangingPunct="1">
              <a:spcAft>
                <a:spcPts val="0"/>
              </a:spcAft>
              <a:buClr>
                <a:schemeClr val="accent3"/>
              </a:buClr>
              <a:buFont typeface="Wingdings 2"/>
              <a:buChar char=""/>
              <a:defRPr/>
            </a:pPr>
            <a:r>
              <a:rPr lang="en-GB" sz="3000" dirty="0" smtClean="0"/>
              <a:t>Total implementation of UGC Regulations </a:t>
            </a:r>
          </a:p>
          <a:p>
            <a:pPr marL="274320" indent="-274320" eaLnBrk="1" fontAlgn="auto" hangingPunct="1">
              <a:spcAft>
                <a:spcPts val="0"/>
              </a:spcAft>
              <a:buClr>
                <a:schemeClr val="accent3"/>
              </a:buClr>
              <a:buFont typeface="Wingdings 2"/>
              <a:buChar char=""/>
              <a:defRPr/>
            </a:pPr>
            <a:r>
              <a:rPr lang="en-GB" sz="3000" dirty="0" smtClean="0"/>
              <a:t>An effective mechanism to draw talents for teaching </a:t>
            </a:r>
          </a:p>
          <a:p>
            <a:pPr marL="274320" indent="-274320" eaLnBrk="1" fontAlgn="auto" hangingPunct="1">
              <a:spcAft>
                <a:spcPts val="0"/>
              </a:spcAft>
              <a:buClr>
                <a:schemeClr val="accent3"/>
              </a:buClr>
              <a:buFont typeface="Wingdings 2"/>
              <a:buChar char=""/>
              <a:defRPr/>
            </a:pPr>
            <a:endParaRPr lang="en-GB" sz="3000" dirty="0" smtClean="0"/>
          </a:p>
          <a:p>
            <a:pPr marL="274320" indent="-274320" eaLnBrk="1" fontAlgn="auto" hangingPunct="1">
              <a:spcAft>
                <a:spcPts val="0"/>
              </a:spcAft>
              <a:buClr>
                <a:schemeClr val="accent3"/>
              </a:buClr>
              <a:buFont typeface="Wingdings 2"/>
              <a:buChar char=""/>
              <a:defRPr/>
            </a:pP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0" y="381000"/>
            <a:ext cx="8686800" cy="762000"/>
          </a:xfrm>
        </p:spPr>
        <p:txBody>
          <a:bodyPr>
            <a:normAutofit fontScale="90000"/>
          </a:bodyPr>
          <a:lstStyle/>
          <a:p>
            <a:pPr eaLnBrk="1" fontAlgn="auto" hangingPunct="1">
              <a:spcAft>
                <a:spcPts val="0"/>
              </a:spcAft>
              <a:defRPr/>
            </a:pPr>
            <a:r>
              <a:rPr lang="en-GB" sz="5400" b="1" dirty="0" smtClean="0">
                <a:solidFill>
                  <a:srgbClr val="FF0000"/>
                </a:solidFill>
              </a:rPr>
              <a:t>XII Plan Requirements : Policies</a:t>
            </a:r>
            <a:endParaRPr lang="en-US" u="sng" dirty="0">
              <a:solidFill>
                <a:srgbClr val="FF0000"/>
              </a:solidFill>
            </a:endParaRPr>
          </a:p>
        </p:txBody>
      </p:sp>
      <p:sp>
        <p:nvSpPr>
          <p:cNvPr id="15363" name="Rectangle 3"/>
          <p:cNvSpPr>
            <a:spLocks noGrp="1" noChangeArrowheads="1"/>
          </p:cNvSpPr>
          <p:nvPr>
            <p:ph idx="1"/>
          </p:nvPr>
        </p:nvSpPr>
        <p:spPr>
          <a:xfrm>
            <a:off x="457200" y="1219200"/>
            <a:ext cx="8534400" cy="5257800"/>
          </a:xfrm>
        </p:spPr>
        <p:txBody>
          <a:bodyPr>
            <a:normAutofit fontScale="70000" lnSpcReduction="20000"/>
          </a:bodyPr>
          <a:lstStyle/>
          <a:p>
            <a:pPr marL="274320" indent="-274320" eaLnBrk="1" fontAlgn="auto" hangingPunct="1">
              <a:spcAft>
                <a:spcPts val="0"/>
              </a:spcAft>
              <a:buClr>
                <a:schemeClr val="accent3"/>
              </a:buClr>
              <a:buFont typeface="Wingdings 2"/>
              <a:buChar char=""/>
              <a:defRPr/>
            </a:pPr>
            <a:r>
              <a:rPr lang="en-GB" sz="3600" dirty="0" smtClean="0"/>
              <a:t>ICT facilities for teaching learning programmes </a:t>
            </a:r>
          </a:p>
          <a:p>
            <a:pPr marL="274320" indent="-274320" eaLnBrk="1" fontAlgn="auto" hangingPunct="1">
              <a:spcAft>
                <a:spcPts val="0"/>
              </a:spcAft>
              <a:buClr>
                <a:schemeClr val="accent3"/>
              </a:buClr>
              <a:buFont typeface="Wingdings 2"/>
              <a:buChar char=""/>
              <a:defRPr/>
            </a:pPr>
            <a:r>
              <a:rPr lang="en-GB" sz="3600" dirty="0" smtClean="0"/>
              <a:t>Inter University and Inter Colleges sharing of facilities </a:t>
            </a:r>
          </a:p>
          <a:p>
            <a:pPr marL="274320" indent="-274320" eaLnBrk="1" fontAlgn="auto" hangingPunct="1">
              <a:spcAft>
                <a:spcPts val="0"/>
              </a:spcAft>
              <a:buClr>
                <a:schemeClr val="accent3"/>
              </a:buClr>
              <a:buFont typeface="Wingdings 2"/>
              <a:buChar char=""/>
              <a:defRPr/>
            </a:pPr>
            <a:r>
              <a:rPr lang="en-GB" sz="3600" dirty="0" smtClean="0"/>
              <a:t>State Level Higher Education development corporation for external fund</a:t>
            </a:r>
          </a:p>
          <a:p>
            <a:pPr marL="274320" indent="-274320" eaLnBrk="1" fontAlgn="auto" hangingPunct="1">
              <a:spcAft>
                <a:spcPts val="0"/>
              </a:spcAft>
              <a:buClr>
                <a:schemeClr val="accent3"/>
              </a:buClr>
              <a:buFont typeface="Wingdings 2"/>
              <a:buChar char=""/>
              <a:defRPr/>
            </a:pPr>
            <a:r>
              <a:rPr lang="en-GB" sz="3600" dirty="0" smtClean="0"/>
              <a:t>Research and Innovation Programmes in Selected areas</a:t>
            </a:r>
          </a:p>
          <a:p>
            <a:pPr marL="274320" indent="-274320" eaLnBrk="1" fontAlgn="auto" hangingPunct="1">
              <a:spcAft>
                <a:spcPts val="0"/>
              </a:spcAft>
              <a:buClr>
                <a:schemeClr val="accent3"/>
              </a:buClr>
              <a:buFont typeface="Wingdings 2"/>
              <a:buChar char=""/>
              <a:defRPr/>
            </a:pPr>
            <a:r>
              <a:rPr lang="en-GB" sz="3600" dirty="0" smtClean="0"/>
              <a:t>Faculty Development by strengthening Academic Staff Colleges </a:t>
            </a:r>
          </a:p>
          <a:p>
            <a:pPr marL="274320" indent="-274320" eaLnBrk="1" fontAlgn="auto" hangingPunct="1">
              <a:spcAft>
                <a:spcPts val="0"/>
              </a:spcAft>
              <a:buClr>
                <a:schemeClr val="accent3"/>
              </a:buClr>
              <a:buFont typeface="Wingdings 2"/>
              <a:buChar char=""/>
              <a:defRPr/>
            </a:pPr>
            <a:r>
              <a:rPr lang="en-GB" sz="3600" dirty="0" smtClean="0"/>
              <a:t>State Level Curriculum sharing mechanism to ensure standards </a:t>
            </a:r>
          </a:p>
          <a:p>
            <a:pPr marL="274320" indent="-274320" eaLnBrk="1" fontAlgn="auto" hangingPunct="1">
              <a:spcAft>
                <a:spcPts val="0"/>
              </a:spcAft>
              <a:buClr>
                <a:schemeClr val="accent3"/>
              </a:buClr>
              <a:buFont typeface="Wingdings 2"/>
              <a:buChar char=""/>
              <a:defRPr/>
            </a:pPr>
            <a:r>
              <a:rPr lang="en-GB" sz="3600" dirty="0" smtClean="0"/>
              <a:t>Focus on training new emerging occupations (Service sector) </a:t>
            </a:r>
          </a:p>
          <a:p>
            <a:pPr marL="274320" indent="-274320" eaLnBrk="1" fontAlgn="auto" hangingPunct="1">
              <a:spcAft>
                <a:spcPts val="0"/>
              </a:spcAft>
              <a:buClr>
                <a:schemeClr val="accent3"/>
              </a:buClr>
              <a:buFont typeface="Wingdings 2"/>
              <a:buChar char=""/>
              <a:defRPr/>
            </a:pPr>
            <a:r>
              <a:rPr lang="en-GB" sz="3600" dirty="0" smtClean="0"/>
              <a:t>Inter disciplinary research mechanism </a:t>
            </a:r>
          </a:p>
          <a:p>
            <a:pPr marL="274320" indent="-274320" eaLnBrk="1" fontAlgn="auto" hangingPunct="1">
              <a:spcAft>
                <a:spcPts val="0"/>
              </a:spcAft>
              <a:buClr>
                <a:schemeClr val="accent3"/>
              </a:buClr>
              <a:buFont typeface="Wingdings 2"/>
              <a:buChar char=""/>
              <a:defRPr/>
            </a:pPr>
            <a:r>
              <a:rPr lang="en-GB" sz="3600" dirty="0" smtClean="0"/>
              <a:t>An effective Industry Institute Coordination Council </a:t>
            </a:r>
          </a:p>
          <a:p>
            <a:pPr marL="274320" indent="-274320" eaLnBrk="1" fontAlgn="auto" hangingPunct="1">
              <a:spcAft>
                <a:spcPts val="0"/>
              </a:spcAft>
              <a:buClr>
                <a:schemeClr val="accent3"/>
              </a:buClr>
              <a:buFont typeface="Wingdings 2"/>
              <a:buChar char=""/>
              <a:defRPr/>
            </a:pPr>
            <a:r>
              <a:rPr lang="en-GB" sz="3600" dirty="0" smtClean="0"/>
              <a:t>Career Guidance and Placement Cell in all Institutions </a:t>
            </a:r>
          </a:p>
          <a:p>
            <a:pPr marL="274320" indent="-274320" eaLnBrk="1" fontAlgn="auto" hangingPunct="1">
              <a:spcAft>
                <a:spcPts val="0"/>
              </a:spcAft>
              <a:buClr>
                <a:schemeClr val="accent3"/>
              </a:buClr>
              <a:buFont typeface="Wingdings 2"/>
              <a:buChar char=""/>
              <a:defRPr/>
            </a:pPr>
            <a:endParaRPr lang="en-GB" sz="3600" dirty="0"/>
          </a:p>
          <a:p>
            <a:pPr marL="274320" indent="-274320" eaLnBrk="1" fontAlgn="auto" hangingPunct="1">
              <a:spcAft>
                <a:spcPts val="0"/>
              </a:spcAft>
              <a:buClr>
                <a:schemeClr val="accent3"/>
              </a:buClr>
              <a:buFont typeface="Wingdings 2"/>
              <a:buChar char=""/>
              <a:defRPr/>
            </a:pP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7813"/>
            <a:ext cx="8534400" cy="865187"/>
          </a:xfrm>
        </p:spPr>
        <p:txBody>
          <a:bodyPr>
            <a:normAutofit fontScale="90000"/>
          </a:bodyPr>
          <a:lstStyle/>
          <a:p>
            <a:pPr eaLnBrk="1" fontAlgn="auto" hangingPunct="1">
              <a:spcAft>
                <a:spcPts val="0"/>
              </a:spcAft>
              <a:defRPr/>
            </a:pPr>
            <a:r>
              <a:rPr lang="en-US" sz="4000" b="1" dirty="0" smtClean="0">
                <a:solidFill>
                  <a:srgbClr val="FF0000"/>
                </a:solidFill>
              </a:rPr>
              <a:t>Providers of Higher Education in </a:t>
            </a:r>
            <a:r>
              <a:rPr lang="en-US" sz="4000" b="1" dirty="0" err="1" smtClean="0">
                <a:solidFill>
                  <a:srgbClr val="FF0000"/>
                </a:solidFill>
              </a:rPr>
              <a:t>Tamilnadu</a:t>
            </a:r>
            <a:r>
              <a:rPr lang="en-US" sz="4000" b="1" dirty="0" smtClean="0">
                <a:solidFill>
                  <a:srgbClr val="FF0000"/>
                </a:solidFill>
              </a:rPr>
              <a:t> </a:t>
            </a:r>
            <a:endParaRPr lang="en-US" sz="4000" b="1" dirty="0">
              <a:solidFill>
                <a:srgbClr val="FF0000"/>
              </a:solidFill>
            </a:endParaRPr>
          </a:p>
        </p:txBody>
      </p:sp>
      <p:sp>
        <p:nvSpPr>
          <p:cNvPr id="9219" name="Rectangle 3"/>
          <p:cNvSpPr>
            <a:spLocks noGrp="1" noChangeArrowheads="1"/>
          </p:cNvSpPr>
          <p:nvPr>
            <p:ph idx="1"/>
          </p:nvPr>
        </p:nvSpPr>
        <p:spPr>
          <a:xfrm>
            <a:off x="152400" y="1295400"/>
            <a:ext cx="8839200" cy="5181600"/>
          </a:xfrm>
        </p:spPr>
        <p:txBody>
          <a:bodyPr>
            <a:normAutofit lnSpcReduction="10000"/>
          </a:bodyPr>
          <a:lstStyle/>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80% Self Financing Colleges (1063) </a:t>
            </a:r>
          </a:p>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12% Government Aided Colleges (162) </a:t>
            </a:r>
          </a:p>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8% Government Colleges </a:t>
            </a:r>
          </a:p>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Only 14 Universities come under TN Government </a:t>
            </a:r>
          </a:p>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Self Financing Colleges admit 42% of Students </a:t>
            </a:r>
          </a:p>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Government Aided Colleges admit 38% </a:t>
            </a:r>
          </a:p>
          <a:p>
            <a:pPr marL="274320" indent="-274320" eaLnBrk="1" fontAlgn="auto" hangingPunct="1">
              <a:lnSpc>
                <a:spcPct val="90000"/>
              </a:lnSpc>
              <a:spcAft>
                <a:spcPts val="0"/>
              </a:spcAft>
              <a:buClr>
                <a:schemeClr val="accent3"/>
              </a:buClr>
              <a:buFont typeface="Wingdings 2"/>
              <a:buChar char=""/>
              <a:defRPr/>
            </a:pPr>
            <a:r>
              <a:rPr lang="en-GB" sz="3600" dirty="0" smtClean="0">
                <a:latin typeface="Times New Roman" pitchFamily="18" charset="0"/>
                <a:cs typeface="Times New Roman" pitchFamily="18" charset="0"/>
              </a:rPr>
              <a:t>Government Colleges admit 18% of Students  </a:t>
            </a:r>
          </a:p>
          <a:p>
            <a:pPr marL="274320" indent="-274320" eaLnBrk="1" fontAlgn="auto" hangingPunct="1">
              <a:lnSpc>
                <a:spcPct val="90000"/>
              </a:lnSpc>
              <a:spcAft>
                <a:spcPts val="0"/>
              </a:spcAft>
              <a:buClr>
                <a:schemeClr val="accent3"/>
              </a:buClr>
              <a:buFont typeface="Wingdings 2"/>
              <a:buChar char=""/>
              <a:defRPr/>
            </a:pPr>
            <a:endParaRPr lang="en-GB" sz="2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28600" y="228600"/>
            <a:ext cx="8458200" cy="838200"/>
          </a:xfrm>
        </p:spPr>
        <p:txBody>
          <a:bodyPr>
            <a:normAutofit fontScale="90000"/>
          </a:bodyPr>
          <a:lstStyle/>
          <a:p>
            <a:pPr eaLnBrk="1" fontAlgn="auto" hangingPunct="1">
              <a:spcAft>
                <a:spcPts val="0"/>
              </a:spcAft>
              <a:defRPr/>
            </a:pPr>
            <a:r>
              <a:rPr lang="en-GB" sz="4000" b="1" dirty="0" smtClean="0">
                <a:solidFill>
                  <a:srgbClr val="FF0000"/>
                </a:solidFill>
              </a:rPr>
              <a:t>Students Strength in Higher Education - TN</a:t>
            </a:r>
            <a:endParaRPr lang="en-US" sz="4000" b="1" dirty="0">
              <a:solidFill>
                <a:srgbClr val="FF0000"/>
              </a:solidFill>
            </a:endParaRPr>
          </a:p>
        </p:txBody>
      </p:sp>
      <p:sp>
        <p:nvSpPr>
          <p:cNvPr id="9219" name="Rectangle 3"/>
          <p:cNvSpPr>
            <a:spLocks noGrp="1" noChangeArrowheads="1"/>
          </p:cNvSpPr>
          <p:nvPr>
            <p:ph idx="1"/>
          </p:nvPr>
        </p:nvSpPr>
        <p:spPr>
          <a:xfrm>
            <a:off x="228600" y="1143000"/>
            <a:ext cx="8686800" cy="5257800"/>
          </a:xfrm>
        </p:spPr>
        <p:txBody>
          <a:bodyPr/>
          <a:lstStyle/>
          <a:p>
            <a:pPr eaLnBrk="1" hangingPunct="1">
              <a:lnSpc>
                <a:spcPct val="90000"/>
              </a:lnSpc>
            </a:pPr>
            <a:r>
              <a:rPr lang="en-GB" sz="3600" dirty="0" smtClean="0">
                <a:latin typeface="Times New Roman" pitchFamily="18" charset="0"/>
                <a:cs typeface="Times New Roman" pitchFamily="18" charset="0"/>
              </a:rPr>
              <a:t>Sanctioned Strength 3.82 </a:t>
            </a:r>
            <a:r>
              <a:rPr lang="en-GB" sz="3600" dirty="0" err="1" smtClean="0">
                <a:latin typeface="Times New Roman" pitchFamily="18" charset="0"/>
                <a:cs typeface="Times New Roman" pitchFamily="18" charset="0"/>
              </a:rPr>
              <a:t>Lakhs</a:t>
            </a:r>
            <a:r>
              <a:rPr lang="en-GB" sz="3600" dirty="0" smtClean="0">
                <a:latin typeface="Times New Roman" pitchFamily="18" charset="0"/>
                <a:cs typeface="Times New Roman" pitchFamily="18" charset="0"/>
              </a:rPr>
              <a:t> </a:t>
            </a:r>
          </a:p>
          <a:p>
            <a:pPr eaLnBrk="1" hangingPunct="1">
              <a:lnSpc>
                <a:spcPct val="90000"/>
              </a:lnSpc>
            </a:pPr>
            <a:r>
              <a:rPr lang="en-GB" sz="3600" dirty="0" smtClean="0">
                <a:latin typeface="Times New Roman" pitchFamily="18" charset="0"/>
                <a:cs typeface="Times New Roman" pitchFamily="18" charset="0"/>
              </a:rPr>
              <a:t>Admitted only 3.29 </a:t>
            </a:r>
            <a:r>
              <a:rPr lang="en-GB" sz="3600" dirty="0" err="1" smtClean="0">
                <a:latin typeface="Times New Roman" pitchFamily="18" charset="0"/>
                <a:cs typeface="Times New Roman" pitchFamily="18" charset="0"/>
              </a:rPr>
              <a:t>Lakhs</a:t>
            </a:r>
            <a:r>
              <a:rPr lang="en-GB" sz="3600" dirty="0" smtClean="0">
                <a:latin typeface="Times New Roman" pitchFamily="18" charset="0"/>
                <a:cs typeface="Times New Roman" pitchFamily="18" charset="0"/>
              </a:rPr>
              <a:t> </a:t>
            </a:r>
          </a:p>
          <a:p>
            <a:pPr eaLnBrk="1" hangingPunct="1">
              <a:lnSpc>
                <a:spcPct val="90000"/>
              </a:lnSpc>
            </a:pPr>
            <a:r>
              <a:rPr lang="en-GB" sz="3600" dirty="0" smtClean="0">
                <a:latin typeface="Times New Roman" pitchFamily="18" charset="0"/>
                <a:cs typeface="Times New Roman" pitchFamily="18" charset="0"/>
              </a:rPr>
              <a:t>53,000 seats lying vacant  during 2010-11</a:t>
            </a:r>
          </a:p>
          <a:p>
            <a:pPr eaLnBrk="1" hangingPunct="1">
              <a:lnSpc>
                <a:spcPct val="90000"/>
              </a:lnSpc>
            </a:pPr>
            <a:r>
              <a:rPr lang="en-GB" sz="3600" dirty="0" smtClean="0">
                <a:latin typeface="Times New Roman" pitchFamily="18" charset="0"/>
                <a:cs typeface="Times New Roman" pitchFamily="18" charset="0"/>
              </a:rPr>
              <a:t>Discipline-wise – Arts and Humanities 45% </a:t>
            </a:r>
          </a:p>
          <a:p>
            <a:pPr eaLnBrk="1" hangingPunct="1">
              <a:lnSpc>
                <a:spcPct val="90000"/>
              </a:lnSpc>
            </a:pPr>
            <a:r>
              <a:rPr lang="en-GB" sz="3600" dirty="0" smtClean="0">
                <a:latin typeface="Times New Roman" pitchFamily="18" charset="0"/>
                <a:cs typeface="Times New Roman" pitchFamily="18" charset="0"/>
              </a:rPr>
              <a:t>Science 20%</a:t>
            </a:r>
          </a:p>
          <a:p>
            <a:pPr eaLnBrk="1" hangingPunct="1">
              <a:lnSpc>
                <a:spcPct val="90000"/>
              </a:lnSpc>
            </a:pPr>
            <a:r>
              <a:rPr lang="en-GB" sz="3600" dirty="0" smtClean="0">
                <a:latin typeface="Times New Roman" pitchFamily="18" charset="0"/>
                <a:cs typeface="Times New Roman" pitchFamily="18" charset="0"/>
              </a:rPr>
              <a:t>Commerce and Business Management 18% </a:t>
            </a:r>
          </a:p>
          <a:p>
            <a:pPr eaLnBrk="1" hangingPunct="1">
              <a:lnSpc>
                <a:spcPct val="90000"/>
              </a:lnSpc>
            </a:pPr>
            <a:endParaRPr lang="en-GB" sz="36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Challenges </a:t>
            </a:r>
            <a:endParaRPr lang="en-US" dirty="0">
              <a:solidFill>
                <a:srgbClr val="FF0000"/>
              </a:solidFill>
            </a:endParaRPr>
          </a:p>
        </p:txBody>
      </p:sp>
      <p:sp>
        <p:nvSpPr>
          <p:cNvPr id="3" name="Content Placeholder 2"/>
          <p:cNvSpPr>
            <a:spLocks noGrp="1"/>
          </p:cNvSpPr>
          <p:nvPr>
            <p:ph idx="1"/>
          </p:nvPr>
        </p:nvSpPr>
        <p:spPr>
          <a:xfrm>
            <a:off x="457200" y="1447800"/>
            <a:ext cx="8229600" cy="4678363"/>
          </a:xfrm>
        </p:spPr>
        <p:txBody>
          <a:bodyPr>
            <a:normAutofit fontScale="92500" lnSpcReduction="20000"/>
          </a:bodyPr>
          <a:lstStyle/>
          <a:p>
            <a:r>
              <a:rPr lang="en-US" dirty="0" smtClean="0"/>
              <a:t>Increasing enrolment without compromising the quality </a:t>
            </a:r>
          </a:p>
          <a:p>
            <a:r>
              <a:rPr lang="en-US" dirty="0" smtClean="0"/>
              <a:t>Ensuring equity without compromising excellence </a:t>
            </a:r>
          </a:p>
          <a:p>
            <a:r>
              <a:rPr lang="en-US" dirty="0" smtClean="0"/>
              <a:t>Promoting relevance without compromising the ideals of higher education</a:t>
            </a:r>
          </a:p>
          <a:p>
            <a:r>
              <a:rPr lang="en-US" dirty="0" smtClean="0"/>
              <a:t>Ensuring excellence for all without creating few islands of excellence </a:t>
            </a:r>
          </a:p>
          <a:p>
            <a:r>
              <a:rPr lang="en-US" dirty="0" smtClean="0"/>
              <a:t>Promoting alternative means by exploiting technology </a:t>
            </a:r>
          </a:p>
          <a:p>
            <a:r>
              <a:rPr lang="en-US" dirty="0" smtClean="0"/>
              <a:t>Promoting competition without compromising  the role of Government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r>
              <a:rPr lang="en-US" dirty="0" smtClean="0"/>
              <a:t>Questions? </a:t>
            </a:r>
          </a:p>
          <a:p>
            <a:endParaRPr lang="en-US" dirty="0" smtClean="0"/>
          </a:p>
          <a:p>
            <a:endParaRPr lang="en-US" dirty="0" smtClean="0"/>
          </a:p>
          <a:p>
            <a:pPr algn="ctr"/>
            <a:r>
              <a:rPr lang="en-US" dirty="0" smtClean="0"/>
              <a:t>Thank 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TotalTime>
  <Words>948</Words>
  <Application>Microsoft Office PowerPoint</Application>
  <PresentationFormat>On-screen Show (4:3)</PresentationFormat>
  <Paragraphs>127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Challenges In Indian Higher Education System</vt:lpstr>
      <vt:lpstr>Our Challenges</vt:lpstr>
      <vt:lpstr>Gross Enrolment Ratio</vt:lpstr>
      <vt:lpstr>Our Intentions </vt:lpstr>
      <vt:lpstr>Market Nature</vt:lpstr>
      <vt:lpstr>Accountability</vt:lpstr>
      <vt:lpstr>Higher Education</vt:lpstr>
      <vt:lpstr>Higher Education</vt:lpstr>
      <vt:lpstr>Resources </vt:lpstr>
      <vt:lpstr>XII Plan Efforts : Policies </vt:lpstr>
      <vt:lpstr> XII Plan Requirements : Policies  </vt:lpstr>
      <vt:lpstr>  XII Plan Requirements : Policies </vt:lpstr>
      <vt:lpstr>XII Plan Requirements : Policies</vt:lpstr>
      <vt:lpstr>XII Plan Requirements : Policies</vt:lpstr>
      <vt:lpstr>Providers of Higher Education in Tamilnadu </vt:lpstr>
      <vt:lpstr>Students Strength in Higher Education - TN</vt:lpstr>
      <vt:lpstr>Challenges </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admin</cp:lastModifiedBy>
  <cp:revision>34</cp:revision>
  <dcterms:created xsi:type="dcterms:W3CDTF">2012-07-18T21:02:11Z</dcterms:created>
  <dcterms:modified xsi:type="dcterms:W3CDTF">2012-07-24T21:42:35Z</dcterms:modified>
</cp:coreProperties>
</file>